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24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38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61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9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88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4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3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17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5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6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5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AAC2-6B1F-4FF3-935E-A256FCF11416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1964E-143D-4045-94C6-0A020731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8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3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25311" y="4740572"/>
            <a:ext cx="10515600" cy="1325563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+mn-lt"/>
              </a:rPr>
              <a:t>ตัวอย่างเช่น หากเว็บเซิร์ฟเวอร์กำลังรายงานการใช้งาน </a:t>
            </a:r>
            <a:r>
              <a:rPr lang="th-TH" sz="2400" dirty="0" err="1">
                <a:latin typeface="+mn-lt"/>
              </a:rPr>
              <a:t>CPU</a:t>
            </a:r>
            <a:r>
              <a:rPr lang="th-TH" sz="2400" dirty="0">
                <a:latin typeface="+mn-lt"/>
              </a:rPr>
              <a:t> มากกว่า 80 เปอร์เซ็นต์ในช่วงเวลาหนึ่ง เว็บเซิร์ฟเวอร์เพิ่มเติมสามารถนำไปใช้งานได้อย่างรวดเร็ว และเพิ่มไปยังโหลดบาลาน</a:t>
            </a:r>
            <a:r>
              <a:rPr lang="th-TH" sz="2400" dirty="0" err="1">
                <a:latin typeface="+mn-lt"/>
              </a:rPr>
              <a:t>เซอร์</a:t>
            </a:r>
            <a:r>
              <a:rPr lang="th-TH" sz="2400" dirty="0">
                <a:latin typeface="+mn-lt"/>
              </a:rPr>
              <a:t>โดยอัตโนมัติ</a:t>
            </a:r>
            <a:br>
              <a:rPr lang="th-TH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084" y="278836"/>
            <a:ext cx="78936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96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2"/>
            <a:ext cx="12192000" cy="6854838"/>
          </a:xfrm>
        </p:spPr>
      </p:pic>
    </p:spTree>
    <p:extLst>
      <p:ext uri="{BB962C8B-B14F-4D97-AF65-F5344CB8AC3E}">
        <p14:creationId xmlns:p14="http://schemas.microsoft.com/office/powerpoint/2010/main" val="97415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41"/>
          </a:xfrm>
        </p:spPr>
      </p:pic>
      <p:sp>
        <p:nvSpPr>
          <p:cNvPr id="2" name="สี่เหลี่ยมผืนผ้า 1"/>
          <p:cNvSpPr/>
          <p:nvPr/>
        </p:nvSpPr>
        <p:spPr>
          <a:xfrm>
            <a:off x="1856014" y="2706945"/>
            <a:ext cx="84799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1C1E21"/>
                </a:solidFill>
                <a:latin typeface="+mj-lt"/>
              </a:rPr>
              <a:t> Highly Available Web </a:t>
            </a:r>
            <a:r>
              <a:rPr lang="en-US" sz="4400" b="1" dirty="0" smtClean="0">
                <a:solidFill>
                  <a:srgbClr val="1C1E21"/>
                </a:solidFill>
                <a:latin typeface="+mj-lt"/>
              </a:rPr>
              <a:t>Applications</a:t>
            </a:r>
            <a:r>
              <a:rPr lang="en-US" sz="4400" b="1" dirty="0">
                <a:solidFill>
                  <a:srgbClr val="1C1E21"/>
                </a:solidFill>
                <a:latin typeface="+mj-lt"/>
              </a:rPr>
              <a:t/>
            </a:r>
            <a:br>
              <a:rPr lang="en-US" sz="4400" b="1" dirty="0">
                <a:solidFill>
                  <a:srgbClr val="1C1E21"/>
                </a:solidFill>
                <a:latin typeface="+mj-lt"/>
              </a:rPr>
            </a:br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174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60715" y="49530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th-TH" dirty="0"/>
              <a:t/>
            </a:r>
            <a:br>
              <a:rPr lang="th-TH" dirty="0"/>
            </a:br>
            <a:r>
              <a:rPr lang="th-TH" sz="2700" dirty="0">
                <a:latin typeface="+mn-lt"/>
              </a:rPr>
              <a:t>นี่คือสถาปัตยกรรมเว็บ</a:t>
            </a:r>
            <a:r>
              <a:rPr lang="th-TH" sz="2700" dirty="0" err="1">
                <a:latin typeface="+mn-lt"/>
              </a:rPr>
              <a:t>แอปพลิเค</a:t>
            </a:r>
            <a:r>
              <a:rPr lang="th-TH" sz="2700" dirty="0">
                <a:latin typeface="+mn-lt"/>
              </a:rPr>
              <a:t>ชันแบบคลาสสิกที่ใช้ประโยชน์จากโครงสร้างพื้นฐานการประมวลผลบนระบบ</a:t>
            </a:r>
            <a:r>
              <a:rPr lang="th-TH" sz="2700" dirty="0" err="1">
                <a:latin typeface="+mn-lt"/>
              </a:rPr>
              <a:t>คลาวด์</a:t>
            </a:r>
            <a:r>
              <a:rPr lang="th-TH" sz="2700" dirty="0">
                <a:latin typeface="+mn-lt"/>
              </a:rPr>
              <a:t>ของ </a:t>
            </a:r>
            <a:r>
              <a:rPr lang="en-US" sz="2700" dirty="0">
                <a:latin typeface="+mn-lt"/>
              </a:rPr>
              <a:t>AWS</a:t>
            </a:r>
            <a:r>
              <a:rPr lang="th-TH" dirty="0"/>
              <a:t/>
            </a:r>
            <a:br>
              <a:rPr lang="th-TH" dirty="0"/>
            </a:br>
            <a:endParaRPr lang="en-US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153" y="508454"/>
            <a:ext cx="7905785" cy="444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6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085376" y="4904468"/>
            <a:ext cx="8186058" cy="1325563"/>
          </a:xfrm>
        </p:spPr>
        <p:txBody>
          <a:bodyPr>
            <a:normAutofit/>
          </a:bodyPr>
          <a:lstStyle/>
          <a:p>
            <a:r>
              <a:rPr lang="th-TH" sz="2700" dirty="0" err="1">
                <a:latin typeface="+mn-lt"/>
              </a:rPr>
              <a:t>Amazon</a:t>
            </a:r>
            <a:r>
              <a:rPr lang="th-TH" sz="2700" dirty="0">
                <a:latin typeface="+mn-lt"/>
              </a:rPr>
              <a:t> </a:t>
            </a:r>
            <a:r>
              <a:rPr lang="th-TH" sz="2700" dirty="0" err="1">
                <a:latin typeface="+mn-lt"/>
              </a:rPr>
              <a:t>Route</a:t>
            </a:r>
            <a:r>
              <a:rPr lang="th-TH" sz="2700" dirty="0">
                <a:latin typeface="+mn-lt"/>
              </a:rPr>
              <a:t> 53 ให้บริการ </a:t>
            </a:r>
            <a:r>
              <a:rPr lang="th-TH" sz="2700" dirty="0" err="1">
                <a:latin typeface="+mn-lt"/>
              </a:rPr>
              <a:t>DNS</a:t>
            </a:r>
            <a:r>
              <a:rPr lang="th-TH" sz="2700" dirty="0">
                <a:latin typeface="+mn-lt"/>
              </a:rPr>
              <a:t> เพื่อลดความซับซ้อนในการจัดการโดเมน</a:t>
            </a:r>
            <a:r>
              <a:rPr lang="th-TH" dirty="0"/>
              <a:t/>
            </a:r>
            <a:br>
              <a:rPr lang="th-TH" dirty="0"/>
            </a:br>
            <a:endParaRPr lang="en-US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570" y="317292"/>
            <a:ext cx="78936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120923" y="484022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700" dirty="0" err="1" smtClean="0">
                <a:latin typeface="+mn-lt"/>
              </a:rPr>
              <a:t>A</a:t>
            </a:r>
            <a:r>
              <a:rPr lang="th-TH" sz="2700" dirty="0" err="1" smtClean="0">
                <a:latin typeface="+mn-lt"/>
              </a:rPr>
              <a:t>mazon</a:t>
            </a:r>
            <a:r>
              <a:rPr lang="th-TH" sz="2700" dirty="0" smtClean="0">
                <a:latin typeface="+mn-lt"/>
              </a:rPr>
              <a:t> </a:t>
            </a:r>
            <a:r>
              <a:rPr lang="th-TH" sz="2700" dirty="0" err="1">
                <a:latin typeface="+mn-lt"/>
              </a:rPr>
              <a:t>CloudFront</a:t>
            </a:r>
            <a:r>
              <a:rPr lang="th-TH" sz="2700" dirty="0">
                <a:latin typeface="+mn-lt"/>
              </a:rPr>
              <a:t> ใช้เพื่อส่งเนื้อหา</a:t>
            </a:r>
            <a:r>
              <a:rPr lang="th-TH" sz="2700" dirty="0" err="1">
                <a:latin typeface="+mn-lt"/>
              </a:rPr>
              <a:t>แบบสแตติก</a:t>
            </a:r>
            <a:r>
              <a:rPr lang="th-TH" sz="2700" dirty="0">
                <a:latin typeface="+mn-lt"/>
              </a:rPr>
              <a:t>และไดนา</a:t>
            </a:r>
            <a:r>
              <a:rPr lang="th-TH" sz="2700" dirty="0" err="1">
                <a:latin typeface="+mn-lt"/>
              </a:rPr>
              <a:t>มิก</a:t>
            </a:r>
            <a:r>
              <a:rPr lang="th-TH" sz="2700" dirty="0">
                <a:latin typeface="+mn-lt"/>
              </a:rPr>
              <a:t> สามารถแคชเนื้อหาที่เข้าถึงบ่อยเพื่อลดเวลาแฝง</a:t>
            </a:r>
            <a:r>
              <a:rPr lang="th-TH" dirty="0"/>
              <a:t/>
            </a:r>
            <a:br>
              <a:rPr lang="th-TH" dirty="0"/>
            </a:br>
            <a:endParaRPr lang="en-US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78" y="280667"/>
            <a:ext cx="78433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8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974646" y="4817484"/>
            <a:ext cx="6109531" cy="1325563"/>
          </a:xfrm>
        </p:spPr>
        <p:txBody>
          <a:bodyPr>
            <a:normAutofit/>
          </a:bodyPr>
          <a:lstStyle/>
          <a:p>
            <a:r>
              <a:rPr lang="th-TH" sz="2400" dirty="0" err="1">
                <a:latin typeface="+mn-lt"/>
              </a:rPr>
              <a:t>Amazon</a:t>
            </a:r>
            <a:r>
              <a:rPr lang="th-TH" sz="2400" dirty="0">
                <a:latin typeface="+mn-lt"/>
              </a:rPr>
              <a:t> S3 ใช้เพื่อจัดเก็บทรัพย์สินแบบคงที่ เช่น รูปภาพและวิดีโอ</a:t>
            </a:r>
            <a:br>
              <a:rPr lang="th-TH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608" y="125012"/>
            <a:ext cx="78716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9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58738" y="4800392"/>
            <a:ext cx="10515600" cy="1325563"/>
          </a:xfrm>
        </p:spPr>
        <p:txBody>
          <a:bodyPr>
            <a:noAutofit/>
          </a:bodyPr>
          <a:lstStyle/>
          <a:p>
            <a:r>
              <a:rPr lang="th-TH" sz="2400" dirty="0">
                <a:latin typeface="+mn-lt"/>
              </a:rPr>
              <a:t/>
            </a:r>
            <a:br>
              <a:rPr lang="th-TH" sz="2400" dirty="0">
                <a:latin typeface="+mn-lt"/>
              </a:rPr>
            </a:br>
            <a:r>
              <a:rPr lang="th-TH" sz="2400" dirty="0">
                <a:latin typeface="+mn-lt"/>
              </a:rPr>
              <a:t>โหลดบาลาน</a:t>
            </a:r>
            <a:r>
              <a:rPr lang="th-TH" sz="2400" dirty="0" err="1">
                <a:latin typeface="+mn-lt"/>
              </a:rPr>
              <a:t>เซอร์</a:t>
            </a:r>
            <a:r>
              <a:rPr lang="th-TH" sz="2400" dirty="0">
                <a:latin typeface="+mn-lt"/>
              </a:rPr>
              <a:t>แบบยืดหยุ่นของ </a:t>
            </a:r>
            <a:r>
              <a:rPr lang="en-US" sz="2400" dirty="0">
                <a:latin typeface="+mn-lt"/>
              </a:rPr>
              <a:t>amazon </a:t>
            </a:r>
            <a:r>
              <a:rPr lang="th-TH" sz="2400" dirty="0">
                <a:latin typeface="+mn-lt"/>
              </a:rPr>
              <a:t>ใช้เพื่อ</a:t>
            </a:r>
            <a:r>
              <a:rPr lang="th-TH" sz="2400" dirty="0" err="1">
                <a:latin typeface="+mn-lt"/>
              </a:rPr>
              <a:t>กระจายทราฟ</a:t>
            </a:r>
            <a:r>
              <a:rPr lang="th-TH" sz="2400" dirty="0">
                <a:latin typeface="+mn-lt"/>
              </a:rPr>
              <a:t>ฟิกข้าม </a:t>
            </a:r>
            <a:r>
              <a:rPr lang="en-US" sz="2400" dirty="0">
                <a:latin typeface="+mn-lt"/>
              </a:rPr>
              <a:t>Availability Zone </a:t>
            </a:r>
            <a:r>
              <a:rPr lang="th-TH" sz="2400" dirty="0">
                <a:latin typeface="+mn-lt"/>
              </a:rPr>
              <a:t>หลายแห่ง กลุ่ม </a:t>
            </a:r>
            <a:r>
              <a:rPr lang="en-US" sz="2400" dirty="0">
                <a:latin typeface="+mn-lt"/>
              </a:rPr>
              <a:t>Amazon EC2 Auto Scaling </a:t>
            </a:r>
            <a:r>
              <a:rPr lang="th-TH" sz="2400" dirty="0">
                <a:latin typeface="+mn-lt"/>
              </a:rPr>
              <a:t>ถูกปรับใช้เพื่อความซ้ำซ้อน</a:t>
            </a:r>
            <a:br>
              <a:rPr lang="th-TH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519" y="552301"/>
            <a:ext cx="79380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90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182379" y="4714934"/>
            <a:ext cx="7827237" cy="1325563"/>
          </a:xfrm>
        </p:spPr>
        <p:txBody>
          <a:bodyPr>
            <a:normAutofit fontScale="90000"/>
          </a:bodyPr>
          <a:lstStyle/>
          <a:p>
            <a:r>
              <a:rPr lang="th-TH" dirty="0"/>
              <a:t/>
            </a:r>
            <a:br>
              <a:rPr lang="th-TH" dirty="0"/>
            </a:br>
            <a:r>
              <a:rPr lang="th-TH" sz="2700" dirty="0">
                <a:latin typeface="+mn-lt"/>
              </a:rPr>
              <a:t>บริการปรับ</a:t>
            </a:r>
            <a:r>
              <a:rPr lang="th-TH" sz="2700" dirty="0" smtClean="0">
                <a:latin typeface="+mn-lt"/>
              </a:rPr>
              <a:t>ขนาด</a:t>
            </a:r>
            <a:r>
              <a:rPr lang="th-TH" sz="2700" dirty="0">
                <a:latin typeface="+mn-lt"/>
              </a:rPr>
              <a:t>อัตโนมัติสร้างกลุ่มเซิร์ฟเวอร์ที่ขยายหรือลดขนาดความจุตามความต้องการ</a:t>
            </a:r>
            <a:r>
              <a:rPr lang="th-TH" dirty="0"/>
              <a:t/>
            </a:r>
            <a:br>
              <a:rPr lang="th-TH" dirty="0"/>
            </a:br>
            <a:endParaRPr lang="en-US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381" y="363596"/>
            <a:ext cx="79172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80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199" y="4748302"/>
            <a:ext cx="10515600" cy="1325563"/>
          </a:xfrm>
        </p:spPr>
        <p:txBody>
          <a:bodyPr>
            <a:normAutofit/>
          </a:bodyPr>
          <a:lstStyle/>
          <a:p>
            <a:r>
              <a:rPr lang="th-TH" sz="2400" dirty="0" err="1">
                <a:latin typeface="+mn-lt"/>
              </a:rPr>
              <a:t>Auto</a:t>
            </a:r>
            <a:r>
              <a:rPr lang="th-TH" sz="2400" dirty="0">
                <a:latin typeface="+mn-lt"/>
              </a:rPr>
              <a:t> </a:t>
            </a:r>
            <a:r>
              <a:rPr lang="th-TH" sz="2400" dirty="0" err="1">
                <a:latin typeface="+mn-lt"/>
              </a:rPr>
              <a:t>Scaling</a:t>
            </a:r>
            <a:r>
              <a:rPr lang="th-TH" sz="2400" dirty="0">
                <a:latin typeface="+mn-lt"/>
              </a:rPr>
              <a:t> ยังทำงานโดยตรงกับ </a:t>
            </a:r>
            <a:r>
              <a:rPr lang="th-TH" sz="2400" dirty="0" err="1">
                <a:latin typeface="+mn-lt"/>
              </a:rPr>
              <a:t>Amazon</a:t>
            </a:r>
            <a:r>
              <a:rPr lang="th-TH" sz="2400" dirty="0">
                <a:latin typeface="+mn-lt"/>
              </a:rPr>
              <a:t> </a:t>
            </a:r>
            <a:r>
              <a:rPr lang="th-TH" sz="2400" dirty="0" err="1">
                <a:latin typeface="+mn-lt"/>
              </a:rPr>
              <a:t>CloudWatch</a:t>
            </a:r>
            <a:r>
              <a:rPr lang="th-TH" sz="2400" dirty="0">
                <a:latin typeface="+mn-lt"/>
              </a:rPr>
              <a:t> สำหรับข้อมูลตัววัด และด้วย </a:t>
            </a:r>
            <a:r>
              <a:rPr lang="th-TH" sz="2400" dirty="0" err="1">
                <a:latin typeface="+mn-lt"/>
              </a:rPr>
              <a:t>Elastic</a:t>
            </a:r>
            <a:r>
              <a:rPr lang="th-TH" sz="2400" dirty="0">
                <a:latin typeface="+mn-lt"/>
              </a:rPr>
              <a:t> </a:t>
            </a:r>
            <a:r>
              <a:rPr lang="th-TH" sz="2400" dirty="0" err="1">
                <a:latin typeface="+mn-lt"/>
              </a:rPr>
              <a:t>Load</a:t>
            </a:r>
            <a:r>
              <a:rPr lang="th-TH" sz="2400" dirty="0">
                <a:latin typeface="+mn-lt"/>
              </a:rPr>
              <a:t> </a:t>
            </a:r>
            <a:r>
              <a:rPr lang="th-TH" sz="2400" dirty="0" err="1">
                <a:latin typeface="+mn-lt"/>
              </a:rPr>
              <a:t>Balancing</a:t>
            </a:r>
            <a:r>
              <a:rPr lang="th-TH" sz="2400" dirty="0">
                <a:latin typeface="+mn-lt"/>
              </a:rPr>
              <a:t> เพื่อเพิ่มและลบ</a:t>
            </a:r>
            <a:r>
              <a:rPr lang="th-TH" sz="2400" dirty="0" err="1">
                <a:latin typeface="+mn-lt"/>
              </a:rPr>
              <a:t>โฮสต์</a:t>
            </a:r>
            <a:r>
              <a:rPr lang="th-TH" sz="2400" dirty="0">
                <a:latin typeface="+mn-lt"/>
              </a:rPr>
              <a:t>สำหรับการกระจายโหลด</a:t>
            </a:r>
            <a:br>
              <a:rPr lang="th-TH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9164" y="365125"/>
            <a:ext cx="78936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59116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109</Words>
  <Application>Microsoft Office PowerPoint</Application>
  <PresentationFormat>แบบจอกว้าง</PresentationFormat>
  <Paragraphs>9</Paragraphs>
  <Slides>11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11</vt:i4>
      </vt:variant>
    </vt:vector>
  </HeadingPairs>
  <TitlesOfParts>
    <vt:vector size="17" baseType="lpstr">
      <vt:lpstr>Angsana New</vt:lpstr>
      <vt:lpstr>Arial</vt:lpstr>
      <vt:lpstr>Calibri</vt:lpstr>
      <vt:lpstr>Calibri Light</vt:lpstr>
      <vt:lpstr>Cordia New</vt:lpstr>
      <vt:lpstr>ธีมของ Office</vt:lpstr>
      <vt:lpstr>งานนำเสนอ PowerPoint</vt:lpstr>
      <vt:lpstr>งานนำเสนอ PowerPoint</vt:lpstr>
      <vt:lpstr> นี่คือสถาปัตยกรรมเว็บแอปพลิเคชันแบบคลาสสิกที่ใช้ประโยชน์จากโครงสร้างพื้นฐานการประมวลผลบนระบบคลาวด์ของ AWS </vt:lpstr>
      <vt:lpstr>Amazon Route 53 ให้บริการ DNS เพื่อลดความซับซ้อนในการจัดการโดเมน </vt:lpstr>
      <vt:lpstr>Amazon CloudFront ใช้เพื่อส่งเนื้อหาแบบสแตติกและไดนามิก สามารถแคชเนื้อหาที่เข้าถึงบ่อยเพื่อลดเวลาแฝง </vt:lpstr>
      <vt:lpstr>Amazon S3 ใช้เพื่อจัดเก็บทรัพย์สินแบบคงที่ เช่น รูปภาพและวิดีโอ </vt:lpstr>
      <vt:lpstr> โหลดบาลานเซอร์แบบยืดหยุ่นของ amazon ใช้เพื่อกระจายทราฟฟิกข้าม Availability Zone หลายแห่ง กลุ่ม Amazon EC2 Auto Scaling ถูกปรับใช้เพื่อความซ้ำซ้อน </vt:lpstr>
      <vt:lpstr> บริการปรับขนาดอัตโนมัติสร้างกลุ่มเซิร์ฟเวอร์ที่ขยายหรือลดขนาดความจุตามความต้องการ </vt:lpstr>
      <vt:lpstr>Auto Scaling ยังทำงานโดยตรงกับ Amazon CloudWatch สำหรับข้อมูลตัววัด และด้วย Elastic Load Balancing เพื่อเพิ่มและลบโฮสต์สำหรับการกระจายโหลด </vt:lpstr>
      <vt:lpstr>ตัวอย่างเช่น หากเว็บเซิร์ฟเวอร์กำลังรายงานการใช้งาน CPU มากกว่า 80 เปอร์เซ็นต์ในช่วงเวลาหนึ่ง เว็บเซิร์ฟเวอร์เพิ่มเติมสามารถนำไปใช้งานได้อย่างรวดเร็ว และเพิ่มไปยังโหลดบาลานเซอร์โดยอัตโนมัติ 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Warchirawit Pothita</dc:creator>
  <cp:lastModifiedBy>Warchirawit Pothita</cp:lastModifiedBy>
  <cp:revision>3</cp:revision>
  <dcterms:created xsi:type="dcterms:W3CDTF">2022-03-10T15:58:42Z</dcterms:created>
  <dcterms:modified xsi:type="dcterms:W3CDTF">2022-08-25T04:37:41Z</dcterms:modified>
</cp:coreProperties>
</file>